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2"/>
  </p:notesMasterIdLst>
  <p:sldIdLst>
    <p:sldId id="297" r:id="rId2"/>
    <p:sldId id="299" r:id="rId3"/>
    <p:sldId id="304" r:id="rId4"/>
    <p:sldId id="305" r:id="rId5"/>
    <p:sldId id="306" r:id="rId6"/>
    <p:sldId id="308" r:id="rId7"/>
    <p:sldId id="309" r:id="rId8"/>
    <p:sldId id="310" r:id="rId9"/>
    <p:sldId id="311" r:id="rId10"/>
    <p:sldId id="31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8" d="100"/>
          <a:sy n="78" d="100"/>
        </p:scale>
        <p:origin x="152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58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51091-C363-4C5B-9AAC-D192D87F8EA2}" type="datetimeFigureOut">
              <a:rPr lang="nl-NL" smtClean="0"/>
              <a:pPr/>
              <a:t>29-11-2021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4873B-3B3E-40D5-A0EB-25EFCE00A60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641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64873B-3B3E-40D5-A0EB-25EFCE00A60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136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64873B-3B3E-40D5-A0EB-25EFCE00A60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658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64873B-3B3E-40D5-A0EB-25EFCE00A60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517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64873B-3B3E-40D5-A0EB-25EFCE00A60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834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64873B-3B3E-40D5-A0EB-25EFCE00A60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552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64873B-3B3E-40D5-A0EB-25EFCE00A60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838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64873B-3B3E-40D5-A0EB-25EFCE00A60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2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64873B-3B3E-40D5-A0EB-25EFCE00A60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740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64873B-3B3E-40D5-A0EB-25EFCE00A60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9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64873B-3B3E-40D5-A0EB-25EFCE00A60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636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2E45-EAAC-46C2-B399-F26299448EB6}" type="datetimeFigureOut">
              <a:rPr lang="nl-NL" smtClean="0"/>
              <a:pPr/>
              <a:t>29-11-2021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3289-61DC-4458-A4C9-0A4D52451B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573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2E45-EAAC-46C2-B399-F26299448EB6}" type="datetimeFigureOut">
              <a:rPr lang="nl-NL" smtClean="0"/>
              <a:pPr/>
              <a:t>29-11-2021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3289-61DC-4458-A4C9-0A4D52451B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932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2E45-EAAC-46C2-B399-F26299448EB6}" type="datetimeFigureOut">
              <a:rPr lang="nl-NL" smtClean="0"/>
              <a:pPr/>
              <a:t>29-11-2021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3289-61DC-4458-A4C9-0A4D52451B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9884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2E45-EAAC-46C2-B399-F26299448EB6}" type="datetimeFigureOut">
              <a:rPr lang="nl-NL" smtClean="0"/>
              <a:pPr/>
              <a:t>29-11-2021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3289-61DC-4458-A4C9-0A4D52451B9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5506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2E45-EAAC-46C2-B399-F26299448EB6}" type="datetimeFigureOut">
              <a:rPr lang="nl-NL" smtClean="0"/>
              <a:pPr/>
              <a:t>29-11-2021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3289-61DC-4458-A4C9-0A4D52451B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9682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2E45-EAAC-46C2-B399-F26299448EB6}" type="datetimeFigureOut">
              <a:rPr lang="nl-NL" smtClean="0"/>
              <a:pPr/>
              <a:t>29-11-2021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3289-61DC-4458-A4C9-0A4D52451B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242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2E45-EAAC-46C2-B399-F26299448EB6}" type="datetimeFigureOut">
              <a:rPr lang="nl-NL" smtClean="0"/>
              <a:pPr/>
              <a:t>29-11-2021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3289-61DC-4458-A4C9-0A4D52451B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9916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2E45-EAAC-46C2-B399-F26299448EB6}" type="datetimeFigureOut">
              <a:rPr lang="nl-NL" smtClean="0"/>
              <a:pPr/>
              <a:t>29-11-2021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3289-61DC-4458-A4C9-0A4D52451B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8022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2E45-EAAC-46C2-B399-F26299448EB6}" type="datetimeFigureOut">
              <a:rPr lang="nl-NL" smtClean="0"/>
              <a:pPr/>
              <a:t>29-11-2021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3289-61DC-4458-A4C9-0A4D52451B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192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2E45-EAAC-46C2-B399-F26299448EB6}" type="datetimeFigureOut">
              <a:rPr lang="nl-NL" smtClean="0"/>
              <a:pPr/>
              <a:t>29-11-2021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3289-61DC-4458-A4C9-0A4D52451B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474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2E45-EAAC-46C2-B399-F26299448EB6}" type="datetimeFigureOut">
              <a:rPr lang="nl-NL" smtClean="0"/>
              <a:pPr/>
              <a:t>29-11-2021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3289-61DC-4458-A4C9-0A4D52451B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848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2E45-EAAC-46C2-B399-F26299448EB6}" type="datetimeFigureOut">
              <a:rPr lang="nl-NL" smtClean="0"/>
              <a:pPr/>
              <a:t>29-11-2021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3289-61DC-4458-A4C9-0A4D52451B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286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2E45-EAAC-46C2-B399-F26299448EB6}" type="datetimeFigureOut">
              <a:rPr lang="nl-NL" smtClean="0"/>
              <a:pPr/>
              <a:t>29-11-2021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3289-61DC-4458-A4C9-0A4D52451B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70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2E45-EAAC-46C2-B399-F26299448EB6}" type="datetimeFigureOut">
              <a:rPr lang="nl-NL" smtClean="0"/>
              <a:pPr/>
              <a:t>29-11-2021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3289-61DC-4458-A4C9-0A4D52451B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63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2E45-EAAC-46C2-B399-F26299448EB6}" type="datetimeFigureOut">
              <a:rPr lang="nl-NL" smtClean="0"/>
              <a:pPr/>
              <a:t>29-11-2021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3289-61DC-4458-A4C9-0A4D52451B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794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2E45-EAAC-46C2-B399-F26299448EB6}" type="datetimeFigureOut">
              <a:rPr lang="nl-NL" smtClean="0"/>
              <a:pPr/>
              <a:t>29-11-2021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3289-61DC-4458-A4C9-0A4D52451B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154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2E45-EAAC-46C2-B399-F26299448EB6}" type="datetimeFigureOut">
              <a:rPr lang="nl-NL" smtClean="0"/>
              <a:pPr/>
              <a:t>29-11-2021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3289-61DC-4458-A4C9-0A4D52451B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502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0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2012E45-EAAC-46C2-B399-F26299448EB6}" type="datetimeFigureOut">
              <a:rPr lang="nl-NL" smtClean="0"/>
              <a:pPr/>
              <a:t>29-11-2021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33289-61DC-4458-A4C9-0A4D52451B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118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emf"/><Relationship Id="rId7" Type="http://schemas.openxmlformats.org/officeDocument/2006/relationships/hyperlink" Target="https://clamorworld.com/not-getting-enough-sleep-or-sleeping-too-much-may-up-inflammation-ris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hyperlink" Target="https://irandaily.ir/News/278934.html" TargetMode="External"/><Relationship Id="rId4" Type="http://schemas.openxmlformats.org/officeDocument/2006/relationships/image" Target="../media/image9.jpg"/><Relationship Id="rId9" Type="http://schemas.openxmlformats.org/officeDocument/2006/relationships/hyperlink" Target="https://clamorworld.com/lack-of-sleep-impairs-ability-to-interpret-facial-expressions-stud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85728"/>
            <a:ext cx="1574148" cy="1620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4" y="2708920"/>
            <a:ext cx="79296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Arial" pitchFamily="34" charset="0"/>
              </a:rPr>
              <a:t>The patient perspective on RLS – some burning questions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AFCD310-5AD6-439E-BAC5-68C220A6C028}"/>
              </a:ext>
            </a:extLst>
          </p:cNvPr>
          <p:cNvSpPr txBox="1"/>
          <p:nvPr/>
        </p:nvSpPr>
        <p:spPr>
          <a:xfrm>
            <a:off x="2699792" y="519402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EURLSSG, December 10</a:t>
            </a:r>
            <a:r>
              <a:rPr lang="en-GB" baseline="30000" dirty="0">
                <a:solidFill>
                  <a:schemeClr val="bg2"/>
                </a:solidFill>
              </a:rPr>
              <a:t>th</a:t>
            </a:r>
            <a:r>
              <a:rPr lang="en-GB" dirty="0">
                <a:solidFill>
                  <a:schemeClr val="bg2"/>
                </a:solidFill>
              </a:rPr>
              <a:t> 2021</a:t>
            </a:r>
          </a:p>
          <a:p>
            <a:r>
              <a:rPr lang="en-GB" dirty="0">
                <a:solidFill>
                  <a:schemeClr val="bg2"/>
                </a:solidFill>
              </a:rPr>
              <a:t>Sören Berg, Sweden</a:t>
            </a:r>
          </a:p>
        </p:txBody>
      </p:sp>
    </p:spTree>
    <p:extLst>
      <p:ext uri="{BB962C8B-B14F-4D97-AF65-F5344CB8AC3E}">
        <p14:creationId xmlns:p14="http://schemas.microsoft.com/office/powerpoint/2010/main" val="3944902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2747"/>
            <a:ext cx="864096" cy="88926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552" y="1576536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1E5155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Conclusion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E5155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2045C1A-A194-4D26-9B81-BA742A727B63}"/>
              </a:ext>
            </a:extLst>
          </p:cNvPr>
          <p:cNvSpPr txBox="1"/>
          <p:nvPr/>
        </p:nvSpPr>
        <p:spPr>
          <a:xfrm>
            <a:off x="1763688" y="2475071"/>
            <a:ext cx="58326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 know how it feels and affects us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1E5155">
                    <a:lumMod val="75000"/>
                  </a:srgbClr>
                </a:solidFill>
                <a:latin typeface="Century Gothic" panose="020B0502020202020204"/>
              </a:rPr>
              <a:t>You can understand why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With closer cooperation we can go further and faster </a:t>
            </a:r>
          </a:p>
        </p:txBody>
      </p:sp>
      <p:pic>
        <p:nvPicPr>
          <p:cNvPr id="5" name="Bildobjekt 4" descr="En bild som visar säng, inomhus, person, person&#10;&#10;Automatiskt genererad beskrivning">
            <a:extLst>
              <a:ext uri="{FF2B5EF4-FFF2-40B4-BE49-F238E27FC236}">
                <a16:creationId xmlns:a16="http://schemas.microsoft.com/office/drawing/2014/main" id="{5DDAE0C8-4423-4942-8A80-C1F5C505B8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51967" y="5157192"/>
            <a:ext cx="2304256" cy="1293928"/>
          </a:xfrm>
          <a:prstGeom prst="rect">
            <a:avLst/>
          </a:prstGeom>
        </p:spPr>
      </p:pic>
      <p:pic>
        <p:nvPicPr>
          <p:cNvPr id="8" name="Bildobjekt 7" descr="En bild som visar person, inomhus, vägg, säng&#10;&#10;Automatiskt genererad beskrivning">
            <a:extLst>
              <a:ext uri="{FF2B5EF4-FFF2-40B4-BE49-F238E27FC236}">
                <a16:creationId xmlns:a16="http://schemas.microsoft.com/office/drawing/2014/main" id="{ED4BFBC3-4B0E-4EE1-8172-5A5832B32E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234313" y="5157192"/>
            <a:ext cx="2339001" cy="1324940"/>
          </a:xfrm>
          <a:prstGeom prst="rect">
            <a:avLst/>
          </a:prstGeom>
        </p:spPr>
      </p:pic>
      <p:pic>
        <p:nvPicPr>
          <p:cNvPr id="11" name="Bildobjekt 10" descr="En bild som visar randig&#10;&#10;Automatiskt genererad beskrivning">
            <a:extLst>
              <a:ext uri="{FF2B5EF4-FFF2-40B4-BE49-F238E27FC236}">
                <a16:creationId xmlns:a16="http://schemas.microsoft.com/office/drawing/2014/main" id="{5BA83A91-3EEF-4F6B-B6C5-FE792F723D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39552" y="5157193"/>
            <a:ext cx="2314748" cy="132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61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85728"/>
            <a:ext cx="1574148" cy="1620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07191" y="2276872"/>
            <a:ext cx="7929618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Arial" pitchFamily="34" charset="0"/>
              </a:rPr>
              <a:t>This is EARLS</a:t>
            </a:r>
          </a:p>
          <a:p>
            <a:pPr algn="ctr" defTabSz="914400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1E5155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Since 2009, a coalition between national</a:t>
            </a:r>
            <a:br>
              <a:rPr lang="en-US" sz="2800" b="1" dirty="0">
                <a:solidFill>
                  <a:srgbClr val="1E5155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</a:br>
            <a:r>
              <a:rPr lang="en-US" sz="2800" b="1" dirty="0">
                <a:solidFill>
                  <a:srgbClr val="1E5155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RLS patient-organizations in Europe</a:t>
            </a:r>
          </a:p>
          <a:p>
            <a:pPr algn="ctr" defTabSz="914400" eaLnBrk="0" fontAlgn="base" hangingPunct="0">
              <a:spcBef>
                <a:spcPts val="24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1E5155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Members today: Finland, France, Germany, Norway, Spain, Sweden, Netherlands and United Kingdom</a:t>
            </a:r>
          </a:p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E5155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4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85728"/>
            <a:ext cx="1574148" cy="1620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3528" y="2005393"/>
            <a:ext cx="792961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Arial" pitchFamily="34" charset="0"/>
              </a:rPr>
              <a:t>EARLS objectives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Arial" pitchFamily="34" charset="0"/>
              </a:rPr>
              <a:t>To improve quality of life of people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Arial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Arial" pitchFamily="34" charset="0"/>
              </a:rPr>
              <a:t>living with RLS, throughout Europe</a:t>
            </a:r>
          </a:p>
          <a:p>
            <a:pPr marL="1485900" lvl="2" indent="-571500" defTabSz="9144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rgbClr val="1E5155"/>
              </a:solidFill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1485900" lvl="2" indent="-571500" defTabSz="9144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1E5155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More rapid and accurate diagnosis and treatment</a:t>
            </a:r>
          </a:p>
          <a:p>
            <a:pPr marL="1485900" lvl="2" indent="-571500" defTabSz="9144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1E5155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Intensified research</a:t>
            </a:r>
          </a:p>
          <a:p>
            <a:pPr marL="1485900" lvl="2" indent="-571500" defTabSz="9144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E5155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Increased awareness and understanding</a:t>
            </a:r>
          </a:p>
          <a:p>
            <a:pPr marL="1485900" lvl="2" indent="-571500" defTabSz="9144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E5155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Eliminated prejudice related to RLS</a:t>
            </a:r>
          </a:p>
          <a:p>
            <a:pPr marL="1485900" lvl="2" indent="-571500" defTabSz="9144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1E5155"/>
              </a:solidFill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1485900" lvl="2" indent="-571500" defTabSz="9144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E5155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Exchange between RLS patient advocacy groups </a:t>
            </a:r>
          </a:p>
          <a:p>
            <a:pPr marL="1485900" lvl="2" indent="-571500" defTabSz="9144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E5155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Cooperate with scientific communities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E5155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E5155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5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85728"/>
            <a:ext cx="1574148" cy="1620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3528" y="2060848"/>
            <a:ext cx="828092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Arial" pitchFamily="34" charset="0"/>
              </a:rPr>
              <a:t>National activities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E5155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1E5155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Information to the public: Open meetings, Articles, Facebook-groups, Leaflets, Advertising, Webinars, Websites, Info through influencers, etc.</a:t>
            </a:r>
          </a:p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Arial" pitchFamily="34" charset="0"/>
              </a:rPr>
              <a:t>Contact with members: Magazines</a:t>
            </a:r>
            <a:r>
              <a:rPr lang="en-US" sz="2400" b="1" dirty="0">
                <a:solidFill>
                  <a:srgbClr val="1E5155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, Meetings for members,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Arial" pitchFamily="34" charset="0"/>
              </a:rPr>
              <a:t>Individual counselling etc.</a:t>
            </a:r>
          </a:p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1E5155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Professional contacts: Participating in professional education, Participating in scientific studies etc.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5155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E5155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11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85728"/>
            <a:ext cx="1574148" cy="1620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31540" y="2210338"/>
            <a:ext cx="828092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1E5155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Common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Arial" pitchFamily="34" charset="0"/>
              </a:rPr>
              <a:t> activities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5155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1028700" lvl="1" indent="-571500" defTabSz="9144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Arial" pitchFamily="34" charset="0"/>
              </a:rPr>
              <a:t>Exchange of knowledge and views</a:t>
            </a:r>
          </a:p>
          <a:p>
            <a:pPr marL="1028700" lvl="1" indent="-571500" defTabSz="9144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Arial" pitchFamily="34" charset="0"/>
              </a:rPr>
              <a:t>Patient surveys 2012 and 2019</a:t>
            </a:r>
          </a:p>
          <a:p>
            <a:pPr marL="1028700" lvl="1" indent="-5715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E5155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Value of treatment study 2016 – 2017</a:t>
            </a:r>
          </a:p>
          <a:p>
            <a:pPr marL="1028700" lvl="1" indent="-5715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Arial" pitchFamily="34" charset="0"/>
              </a:rPr>
              <a:t>Coordinated activities connected to RLS-days</a:t>
            </a:r>
          </a:p>
          <a:p>
            <a:pPr marL="1028700" lvl="1" indent="-5715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E5155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International presentations and discussions</a:t>
            </a:r>
          </a:p>
          <a:p>
            <a:pPr marL="1028700" lvl="1" indent="-5715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Arial" pitchFamily="34" charset="0"/>
              </a:rPr>
              <a:t>Support for a European patient registry pilot</a:t>
            </a:r>
          </a:p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E5155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3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2747"/>
            <a:ext cx="864096" cy="88926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4" y="1196752"/>
            <a:ext cx="828092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Arial" pitchFamily="34" charset="0"/>
              </a:rPr>
              <a:t>How we know what we know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Arial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Arial" pitchFamily="34" charset="0"/>
              </a:rPr>
              <a:t>(and what we do not know)</a:t>
            </a:r>
            <a:endParaRPr lang="en-US" sz="2800" b="1" dirty="0">
              <a:solidFill>
                <a:srgbClr val="1E5155"/>
              </a:solidFill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5155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3" name="Bildobjekt 2" descr="Kvinna som sliter hörlurar">
            <a:extLst>
              <a:ext uri="{FF2B5EF4-FFF2-40B4-BE49-F238E27FC236}">
                <a16:creationId xmlns:a16="http://schemas.microsoft.com/office/drawing/2014/main" id="{7F3B0A85-A449-4896-9378-72253BE212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2420951"/>
            <a:ext cx="2458460" cy="1640604"/>
          </a:xfrm>
          <a:prstGeom prst="rect">
            <a:avLst/>
          </a:prstGeom>
        </p:spPr>
      </p:pic>
      <p:pic>
        <p:nvPicPr>
          <p:cNvPr id="7" name="Bildobjekt 6" descr="Person som läser tidning">
            <a:extLst>
              <a:ext uri="{FF2B5EF4-FFF2-40B4-BE49-F238E27FC236}">
                <a16:creationId xmlns:a16="http://schemas.microsoft.com/office/drawing/2014/main" id="{19D6D832-78F9-4C62-9523-A0C846BA1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62" y="2420888"/>
            <a:ext cx="2458459" cy="1640604"/>
          </a:xfrm>
          <a:prstGeom prst="rect">
            <a:avLst/>
          </a:prstGeom>
        </p:spPr>
      </p:pic>
      <p:pic>
        <p:nvPicPr>
          <p:cNvPr id="9" name="Bildobjekt 8" descr="Glöd lampa för personer som diskuterar">
            <a:extLst>
              <a:ext uri="{FF2B5EF4-FFF2-40B4-BE49-F238E27FC236}">
                <a16:creationId xmlns:a16="http://schemas.microsoft.com/office/drawing/2014/main" id="{4484A8C5-7CBF-49B1-A77A-0C271EF950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696" y="2420888"/>
            <a:ext cx="2483768" cy="1655845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C0F7BEA6-A4A0-4980-ACD3-370A2A9BEFB7}"/>
              </a:ext>
            </a:extLst>
          </p:cNvPr>
          <p:cNvSpPr txBox="1"/>
          <p:nvPr/>
        </p:nvSpPr>
        <p:spPr>
          <a:xfrm>
            <a:off x="576064" y="4365104"/>
            <a:ext cx="24584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Individual counselling</a:t>
            </a:r>
          </a:p>
          <a:p>
            <a:pPr>
              <a:spcBef>
                <a:spcPts val="1200"/>
              </a:spcBef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What is the right treatment for me?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7DECD03B-DF4F-49E9-B0A8-96EDD72102BC}"/>
              </a:ext>
            </a:extLst>
          </p:cNvPr>
          <p:cNvSpPr txBox="1"/>
          <p:nvPr/>
        </p:nvSpPr>
        <p:spPr>
          <a:xfrm>
            <a:off x="3479729" y="4365104"/>
            <a:ext cx="24584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Magazines and facebook</a:t>
            </a:r>
          </a:p>
          <a:p>
            <a:pPr>
              <a:spcBef>
                <a:spcPts val="1200"/>
              </a:spcBef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Which alternative cures can help?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A1324F26-2848-4DD9-A99B-61BE03903B48}"/>
              </a:ext>
            </a:extLst>
          </p:cNvPr>
          <p:cNvSpPr txBox="1"/>
          <p:nvPr/>
        </p:nvSpPr>
        <p:spPr>
          <a:xfrm>
            <a:off x="6264696" y="4365104"/>
            <a:ext cx="24584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Discussions with members</a:t>
            </a:r>
          </a:p>
          <a:p>
            <a:pPr>
              <a:spcBef>
                <a:spcPts val="1200"/>
              </a:spcBef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What is in pipeline for the future?</a:t>
            </a:r>
          </a:p>
        </p:txBody>
      </p:sp>
    </p:spTree>
    <p:extLst>
      <p:ext uri="{BB962C8B-B14F-4D97-AF65-F5344CB8AC3E}">
        <p14:creationId xmlns:p14="http://schemas.microsoft.com/office/powerpoint/2010/main" val="310203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2747"/>
            <a:ext cx="864096" cy="88926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552" y="1268760"/>
            <a:ext cx="82809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Arial" pitchFamily="34" charset="0"/>
              </a:rPr>
              <a:t>Questions from individual counselling</a:t>
            </a:r>
          </a:p>
        </p:txBody>
      </p:sp>
      <p:pic>
        <p:nvPicPr>
          <p:cNvPr id="3" name="Bildobjekt 2" descr="Kvinna som sliter hörlurar">
            <a:extLst>
              <a:ext uri="{FF2B5EF4-FFF2-40B4-BE49-F238E27FC236}">
                <a16:creationId xmlns:a16="http://schemas.microsoft.com/office/drawing/2014/main" id="{7F3B0A85-A449-4896-9378-72253BE212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92024"/>
            <a:ext cx="1834379" cy="122413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D2045C1A-A194-4D26-9B81-BA742A727B63}"/>
              </a:ext>
            </a:extLst>
          </p:cNvPr>
          <p:cNvSpPr txBox="1"/>
          <p:nvPr/>
        </p:nvSpPr>
        <p:spPr>
          <a:xfrm>
            <a:off x="2627784" y="2708946"/>
            <a:ext cx="576064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Is there a shift in recommendations on first line treatment, away from dopamine agonists?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Are the official dose recommendations for pramipexol in line with up to date knowledge?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How much knowledge is there on long term effects of alfa2delta ligands, as gabapentin?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When is an opioid the best alternative? Efficiency and risks? How can I discuss with my doctor?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chemeClr val="bg2">
                    <a:lumMod val="75000"/>
                  </a:schemeClr>
                </a:solidFill>
              </a:rPr>
              <a:t>When can we have a clear and accepted European guideline?</a:t>
            </a:r>
          </a:p>
        </p:txBody>
      </p:sp>
    </p:spTree>
    <p:extLst>
      <p:ext uri="{BB962C8B-B14F-4D97-AF65-F5344CB8AC3E}">
        <p14:creationId xmlns:p14="http://schemas.microsoft.com/office/powerpoint/2010/main" val="1005307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2747"/>
            <a:ext cx="864096" cy="88926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552" y="1268760"/>
            <a:ext cx="82809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Arial" pitchFamily="34" charset="0"/>
              </a:rPr>
              <a:t>Questions based on magazines, facebook and similar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2045C1A-A194-4D26-9B81-BA742A727B63}"/>
              </a:ext>
            </a:extLst>
          </p:cNvPr>
          <p:cNvSpPr txBox="1"/>
          <p:nvPr/>
        </p:nvSpPr>
        <p:spPr>
          <a:xfrm>
            <a:off x="2627784" y="2708946"/>
            <a:ext cx="5544616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5155">
                    <a:lumMod val="75000"/>
                  </a:srgbClr>
                </a:solidFill>
              </a:rPr>
              <a:t>What about heavy blankets, compression socks, vibrations, rocking etc?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What about non-prescription supplements like </a:t>
            </a:r>
            <a:r>
              <a:rPr lang="en-GB" dirty="0">
                <a:solidFill>
                  <a:srgbClr val="1E5155">
                    <a:lumMod val="75000"/>
                  </a:srgbClr>
                </a:solidFill>
                <a:latin typeface="Century Gothic" panose="020B0502020202020204"/>
              </a:rPr>
              <a:t>magnesium, selenium, omega 3 oils etc?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E5155">
                    <a:lumMod val="75000"/>
                  </a:srgbClr>
                </a:solidFill>
                <a:latin typeface="Century Gothic" panose="020B0502020202020204"/>
              </a:rPr>
              <a:t>Is there any evidence, pro or con?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E5155">
                    <a:lumMod val="75000"/>
                  </a:srgbClr>
                </a:solidFill>
                <a:latin typeface="Century Gothic" panose="020B0502020202020204"/>
              </a:rPr>
              <a:t>Possible interactions?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E5155">
                    <a:lumMod val="75000"/>
                  </a:srgbClr>
                </a:solidFill>
                <a:latin typeface="Century Gothic" panose="020B0502020202020204"/>
              </a:rPr>
              <a:t>Risks to be considered?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1E5155">
                    <a:lumMod val="75000"/>
                  </a:srgbClr>
                </a:solidFill>
                <a:latin typeface="Century Gothic" panose="020B0502020202020204"/>
              </a:rPr>
              <a:t>Could it be possible to give straight information on what is known and what is still unknown?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1E9DE48-D1C7-4F25-AE1F-25BCB0237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140968"/>
            <a:ext cx="1834380" cy="125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61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2747"/>
            <a:ext cx="864096" cy="88926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552" y="1152013"/>
            <a:ext cx="82809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Arial" pitchFamily="34" charset="0"/>
              </a:rPr>
              <a:t>Questions from discussions among members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2045C1A-A194-4D26-9B81-BA742A727B63}"/>
              </a:ext>
            </a:extLst>
          </p:cNvPr>
          <p:cNvSpPr txBox="1"/>
          <p:nvPr/>
        </p:nvSpPr>
        <p:spPr>
          <a:xfrm>
            <a:off x="2627784" y="2564904"/>
            <a:ext cx="583264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1E5155">
                    <a:lumMod val="75000"/>
                  </a:srgbClr>
                </a:solidFill>
                <a:latin typeface="Century Gothic" panose="020B0502020202020204"/>
              </a:rPr>
              <a:t>What new treatments are in pipeline? What could be the benefits? Which remaining questions are identified?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1E5155">
                    <a:lumMod val="75000"/>
                  </a:srgbClr>
                </a:solidFill>
                <a:latin typeface="Century Gothic" panose="020B0502020202020204"/>
              </a:rPr>
              <a:t>Are there any ideas on prevention?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1E5155">
                    <a:lumMod val="75000"/>
                  </a:srgbClr>
                </a:solidFill>
                <a:latin typeface="Century Gothic" panose="020B0502020202020204"/>
              </a:rPr>
              <a:t>How do industry, academia and payers cooperate? Possible improvement?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i="1" dirty="0">
                <a:solidFill>
                  <a:srgbClr val="1E5155">
                    <a:lumMod val="75000"/>
                  </a:srgbClr>
                </a:solidFill>
                <a:latin typeface="Century Gothic" panose="020B0502020202020204"/>
              </a:rPr>
              <a:t>How can we, as patients, contribute?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1E5155">
                    <a:lumMod val="75000"/>
                  </a:srgbClr>
                </a:solidFill>
                <a:latin typeface="Century Gothic" panose="020B0502020202020204"/>
              </a:rPr>
              <a:t>Participating more actively in studies? (For instance, by providing data in larger scale.)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1E5155">
                    <a:lumMod val="75000"/>
                  </a:srgbClr>
                </a:solidFill>
                <a:latin typeface="Century Gothic" panose="020B0502020202020204"/>
              </a:rPr>
              <a:t>Suggesting research ideas?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1E5155">
                    <a:lumMod val="75000"/>
                  </a:srgbClr>
                </a:solidFill>
                <a:latin typeface="Century Gothic" panose="020B0502020202020204"/>
              </a:rPr>
              <a:t>Increase funding? (Create opinion and political pressure? Crowd funding? 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1E5155">
                  <a:lumMod val="75000"/>
                </a:srgbClr>
              </a:solidFill>
              <a:latin typeface="Century Gothic" panose="020B0502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solidFill>
                <a:srgbClr val="1E5155">
                  <a:lumMod val="75000"/>
                </a:srgbClr>
              </a:solidFill>
              <a:latin typeface="Century Gothic" panose="020B0502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srgbClr val="1E5155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17D4870-080D-4C14-B884-37DE2D615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284984"/>
            <a:ext cx="1831703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20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503</Words>
  <Application>Microsoft Office PowerPoint</Application>
  <PresentationFormat>Bildschirmpräsentation (4:3)</PresentationFormat>
  <Paragraphs>70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Batang</vt:lpstr>
      <vt:lpstr>Arial</vt:lpstr>
      <vt:lpstr>Calibri</vt:lpstr>
      <vt:lpstr>Century Gothic</vt:lpstr>
      <vt:lpstr>Courier New</vt:lpstr>
      <vt:lpstr>Wingdings 3</vt:lpstr>
      <vt:lpstr>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Restless Legs Syndrome</dc:title>
  <dc:creator>JOKE</dc:creator>
  <cp:lastModifiedBy>Katharina Glanz</cp:lastModifiedBy>
  <cp:revision>89</cp:revision>
  <dcterms:created xsi:type="dcterms:W3CDTF">2009-11-01T15:27:11Z</dcterms:created>
  <dcterms:modified xsi:type="dcterms:W3CDTF">2021-11-29T08:14:53Z</dcterms:modified>
</cp:coreProperties>
</file>